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82" r:id="rId2"/>
    <p:sldId id="420" r:id="rId3"/>
    <p:sldId id="421" r:id="rId4"/>
    <p:sldId id="422" r:id="rId5"/>
    <p:sldId id="424" r:id="rId6"/>
    <p:sldId id="425" r:id="rId7"/>
    <p:sldId id="426" r:id="rId8"/>
    <p:sldId id="427" r:id="rId9"/>
    <p:sldId id="417" r:id="rId10"/>
    <p:sldId id="428" r:id="rId11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7DC7FF"/>
    <a:srgbClr val="E583C4"/>
    <a:srgbClr val="FFFF66"/>
    <a:srgbClr val="FF0000"/>
    <a:srgbClr val="FFD1D1"/>
    <a:srgbClr val="993366"/>
    <a:srgbClr val="FFEBEB"/>
    <a:srgbClr val="CF6F9F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佈景主題樣式 1 - 輔色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88" autoAdjust="0"/>
    <p:restoredTop sz="94660" autoAdjust="0"/>
  </p:normalViewPr>
  <p:slideViewPr>
    <p:cSldViewPr>
      <p:cViewPr>
        <p:scale>
          <a:sx n="60" d="100"/>
          <a:sy n="60" d="100"/>
        </p:scale>
        <p:origin x="-1524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TW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4D1ECED-A0DB-422F-A980-0D0F158CEA1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669550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13E355-54E6-4DAF-A880-4B512B0078C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39786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7D9161-C6EE-41A0-9859-98FE0356005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02117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AB588D-218D-4582-9B03-3DE6F7B2138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7986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432899-DC9E-483B-B917-36FCB33C163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19267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26BE16-0D68-4A9B-B0EB-7D2421FE697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60222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3FC2D-F660-4263-883E-095FFBFB881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19555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2CD85E-11B4-46CC-A6E8-E7D2F448CFD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980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5262D3-C487-43D6-A722-19E80EE05FA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89835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F2AFA8-1979-4ED4-85BD-71A0BBA302A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60063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E2F71A-DE8B-4856-BF30-796EAC3C9FF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56057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AD515C-AFD1-43EE-89DB-D98A311B944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31286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C3F0B7A-3941-476F-9540-C75CA9651A5C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2017.09&#29287;&#35347;&#35611;&#31456;&#24409;&#25972;/&#22522;&#30563;&#24466;&#36914;&#31243;.pptx" TargetMode="External"/><Relationship Id="rId7" Type="http://schemas.openxmlformats.org/officeDocument/2006/relationships/hyperlink" Target="&#38728;&#30028;&#36939;&#20316;1.pptx" TargetMode="Externa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D:\&#35611;&#31456;\&#34389;&#29702;&#32618;&#65292;&#31361;&#30772;&#40657;&#26263;.ppt" TargetMode="External"/><Relationship Id="rId5" Type="http://schemas.openxmlformats.org/officeDocument/2006/relationships/hyperlink" Target="&#33290;&#36896;&#21040;&#26032;&#36896;.pptx" TargetMode="External"/><Relationship Id="rId4" Type="http://schemas.openxmlformats.org/officeDocument/2006/relationships/hyperlink" Target="&#22522;&#30563;&#24466;&#36914;&#31243;.pptx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bible.fhl.net/new/s.php?N=0&amp;k=3563&amp;m=" TargetMode="External"/><Relationship Id="rId2" Type="http://schemas.openxmlformats.org/officeDocument/2006/relationships/hyperlink" Target="http://bible.fhl.net/new/s.php?N=0&amp;k=3540&amp;m=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bible.fhl.net/new/s.php?N=1&amp;k=05647&amp;m=" TargetMode="External"/><Relationship Id="rId2" Type="http://schemas.openxmlformats.org/officeDocument/2006/relationships/hyperlink" Target="../&#32893;&#21629;&#38924;.pptx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bible.fhl.net/new/s.php?N=1&amp;k=08104&amp;m=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my.bible.com/zh-TW/bible/46/ROM.12.CUNP?parallel=111" TargetMode="Externa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&#32854;&#32147;&#33287;&#20320;&#24819;&#30340;&#19981;&#19968;&#27171;.pptx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my.bible.com/zh-TW/bible/46/ROM.12.CUNP?parallel=111" TargetMode="Externa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&#32618;&#30340;&#21407;&#25991;.pptx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15271" y="116632"/>
            <a:ext cx="8455152" cy="785794"/>
          </a:xfrm>
        </p:spPr>
        <p:txBody>
          <a:bodyPr>
            <a:normAutofit/>
          </a:bodyPr>
          <a:lstStyle/>
          <a:p>
            <a:r>
              <a:rPr lang="zh-TW" altLang="en-US" sz="3600" u="sng" dirty="0" smtClean="0">
                <a:solidFill>
                  <a:schemeClr val="bg1"/>
                </a:solidFill>
              </a:rPr>
              <a:t>踏上更新變化的旅程</a:t>
            </a:r>
            <a:r>
              <a:rPr lang="zh-TW" altLang="en-US" sz="3600" dirty="0" smtClean="0">
                <a:solidFill>
                  <a:schemeClr val="bg1"/>
                </a:solidFill>
              </a:rPr>
              <a:t>       </a:t>
            </a:r>
            <a:r>
              <a:rPr lang="zh-TW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華康中圓體" pitchFamily="49" charset="-120"/>
                <a:ea typeface="華康中圓體" pitchFamily="49" charset="-120"/>
              </a:rPr>
              <a:t>羅</a:t>
            </a:r>
            <a:r>
              <a:rPr lang="en-US" altLang="zh-TW" sz="3600" dirty="0">
                <a:solidFill>
                  <a:schemeClr val="bg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華康中圓體" pitchFamily="49" charset="-120"/>
                <a:ea typeface="華康中圓體" pitchFamily="49" charset="-120"/>
              </a:rPr>
              <a:t>12:1-2</a:t>
            </a:r>
            <a:endParaRPr lang="zh-TW" altLang="en-US" sz="3600" u="sng" dirty="0">
              <a:solidFill>
                <a:schemeClr val="bg1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>
            <a:normAutofit/>
          </a:bodyPr>
          <a:lstStyle/>
          <a:p>
            <a:pPr marL="0" indent="0">
              <a:lnSpc>
                <a:spcPct val="132000"/>
              </a:lnSpc>
              <a:spcBef>
                <a:spcPts val="0"/>
              </a:spcBef>
              <a:buNone/>
            </a:pPr>
            <a:r>
              <a:rPr lang="zh-TW" altLang="en-US" sz="35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前言：</a:t>
            </a:r>
            <a:r>
              <a:rPr lang="zh-TW" altLang="en-US" sz="35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hlinkClick r:id="rId2" action="ppaction://hlinksldjump"/>
              </a:rPr>
              <a:t>立穩不變的根基</a:t>
            </a:r>
            <a:r>
              <a:rPr lang="en-US" altLang="zh-TW" sz="28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8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神自己、神的話、神的約</a:t>
            </a:r>
            <a:r>
              <a:rPr lang="en-US" altLang="zh-TW" sz="28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</a:p>
          <a:p>
            <a:pPr marL="441325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FFFF00"/>
              </a:buClr>
              <a:buSzPct val="100000"/>
              <a:buNone/>
            </a:pPr>
            <a:r>
              <a:rPr lang="en-US" altLang="zh-TW" sz="3600" dirty="0" smtClean="0">
                <a:solidFill>
                  <a:schemeClr val="bg1"/>
                </a:solidFill>
                <a:latin typeface="華康中圓體" pitchFamily="49" charset="-120"/>
                <a:ea typeface="華康中圓體" pitchFamily="49" charset="-120"/>
              </a:rPr>
              <a:t>(</a:t>
            </a:r>
            <a:r>
              <a:rPr lang="zh-TW" altLang="en-US" sz="3600" dirty="0" smtClean="0">
                <a:solidFill>
                  <a:schemeClr val="bg1"/>
                </a:solidFill>
                <a:latin typeface="華康中圓體" pitchFamily="49" charset="-120"/>
                <a:ea typeface="華康中圓體" pitchFamily="49" charset="-120"/>
              </a:rPr>
              <a:t>一</a:t>
            </a:r>
            <a:r>
              <a:rPr lang="en-US" altLang="zh-TW" sz="3600" dirty="0" smtClean="0">
                <a:solidFill>
                  <a:schemeClr val="bg1"/>
                </a:solidFill>
                <a:latin typeface="華康中圓體" pitchFamily="49" charset="-120"/>
                <a:ea typeface="華康中圓體" pitchFamily="49" charset="-120"/>
              </a:rPr>
              <a:t>)</a:t>
            </a:r>
            <a:r>
              <a:rPr lang="zh-TW" altLang="en-US" sz="3600" dirty="0" smtClean="0">
                <a:solidFill>
                  <a:schemeClr val="bg1"/>
                </a:solidFill>
                <a:latin typeface="華康中圓體" pitchFamily="49" charset="-120"/>
                <a:ea typeface="華康中圓體" pitchFamily="49" charset="-120"/>
              </a:rPr>
              <a:t>更新變化的旅程就是</a:t>
            </a:r>
            <a:r>
              <a:rPr lang="en-US" altLang="zh-TW" sz="3600" dirty="0" smtClean="0">
                <a:solidFill>
                  <a:schemeClr val="bg1"/>
                </a:solidFill>
                <a:latin typeface="華康中圓體" pitchFamily="49" charset="-120"/>
                <a:ea typeface="華康中圓體" pitchFamily="49" charset="-120"/>
              </a:rPr>
              <a:t>…</a:t>
            </a:r>
            <a:endParaRPr lang="en-US" altLang="zh-TW" sz="3600" dirty="0" smtClean="0">
              <a:solidFill>
                <a:schemeClr val="bg1"/>
              </a:solidFill>
              <a:latin typeface="華康中圓體" pitchFamily="49" charset="-120"/>
              <a:ea typeface="華康中圓體" pitchFamily="49" charset="-120"/>
              <a:hlinkClick r:id="rId3" action="ppaction://hlinkpres?slideindex=1&amp;slidetitle="/>
            </a:endParaRPr>
          </a:p>
          <a:p>
            <a:pPr marL="1184275" indent="-112713">
              <a:spcBef>
                <a:spcPts val="600"/>
              </a:spcBef>
              <a:spcAft>
                <a:spcPts val="600"/>
              </a:spcAft>
              <a:buClr>
                <a:srgbClr val="FFFF00"/>
              </a:buClr>
              <a:buSzPct val="100000"/>
              <a:buFont typeface="+mj-lt"/>
              <a:buAutoNum type="alphaLcPeriod"/>
            </a:pPr>
            <a:r>
              <a:rPr lang="zh-TW" altLang="en-US" sz="3600" dirty="0" smtClean="0">
                <a:solidFill>
                  <a:schemeClr val="bg1"/>
                </a:solidFill>
                <a:latin typeface="華康中圓體" pitchFamily="49" charset="-120"/>
                <a:ea typeface="華康中圓體" pitchFamily="49" charset="-120"/>
                <a:hlinkClick r:id="rId4" action="ppaction://hlinkpres?slideindex=1&amp;slidetitle="/>
              </a:rPr>
              <a:t>基督徒</a:t>
            </a:r>
            <a:r>
              <a:rPr lang="zh-TW" altLang="en-US" sz="3600" dirty="0">
                <a:solidFill>
                  <a:schemeClr val="bg1"/>
                </a:solidFill>
                <a:latin typeface="華康中圓體" pitchFamily="49" charset="-120"/>
                <a:ea typeface="華康中圓體" pitchFamily="49" charset="-120"/>
                <a:hlinkClick r:id="rId4" action="ppaction://hlinkpres?slideindex=1&amp;slidetitle="/>
              </a:rPr>
              <a:t>生命的進程</a:t>
            </a:r>
            <a:r>
              <a:rPr lang="zh-TW" altLang="en-US" sz="3600" dirty="0">
                <a:solidFill>
                  <a:schemeClr val="bg1"/>
                </a:solidFill>
                <a:latin typeface="華康中圓體" pitchFamily="49" charset="-120"/>
                <a:ea typeface="華康中圓體" pitchFamily="49" charset="-120"/>
              </a:rPr>
              <a:t> </a:t>
            </a:r>
            <a:endParaRPr lang="en-US" altLang="zh-TW" sz="3600" dirty="0">
              <a:solidFill>
                <a:schemeClr val="bg1"/>
              </a:solidFill>
              <a:latin typeface="華康中圓體" pitchFamily="49" charset="-120"/>
              <a:ea typeface="華康中圓體" pitchFamily="49" charset="-120"/>
            </a:endParaRPr>
          </a:p>
          <a:p>
            <a:pPr marL="1184275" indent="-112713">
              <a:spcBef>
                <a:spcPts val="600"/>
              </a:spcBef>
              <a:spcAft>
                <a:spcPts val="600"/>
              </a:spcAft>
              <a:buClr>
                <a:srgbClr val="FFFF00"/>
              </a:buClr>
              <a:buSzPct val="100000"/>
              <a:buFont typeface="+mj-lt"/>
              <a:buAutoNum type="alphaLcPeriod"/>
            </a:pPr>
            <a:r>
              <a:rPr lang="zh-TW" altLang="en-US" sz="3600" dirty="0">
                <a:solidFill>
                  <a:schemeClr val="bg1"/>
                </a:solidFill>
                <a:latin typeface="華康中圓體" pitchFamily="49" charset="-120"/>
                <a:ea typeface="華康中圓體" pitchFamily="49" charset="-120"/>
                <a:hlinkClick r:id="rId5" action="ppaction://hlinkpres?slideindex=1&amp;slidetitle="/>
              </a:rPr>
              <a:t>從舊造</a:t>
            </a:r>
            <a:r>
              <a:rPr lang="en-US" altLang="zh-TW" sz="3600" dirty="0">
                <a:solidFill>
                  <a:schemeClr val="bg1"/>
                </a:solidFill>
                <a:latin typeface="華康中圓體" pitchFamily="49" charset="-120"/>
                <a:ea typeface="華康中圓體" pitchFamily="49" charset="-120"/>
                <a:sym typeface="Wingdings" pitchFamily="2" charset="2"/>
                <a:hlinkClick r:id="rId5" action="ppaction://hlinkpres?slideindex=1&amp;slidetitle="/>
              </a:rPr>
              <a:t></a:t>
            </a:r>
            <a:r>
              <a:rPr lang="zh-TW" altLang="en-US" sz="3600" dirty="0">
                <a:solidFill>
                  <a:schemeClr val="bg1"/>
                </a:solidFill>
                <a:latin typeface="華康中圓體" pitchFamily="49" charset="-120"/>
                <a:ea typeface="華康中圓體" pitchFamily="49" charset="-120"/>
                <a:hlinkClick r:id="rId5" action="ppaction://hlinkpres?slideindex=1&amp;slidetitle="/>
              </a:rPr>
              <a:t>新造的旅程</a:t>
            </a:r>
            <a:endParaRPr lang="en-US" altLang="zh-TW" sz="3600" dirty="0">
              <a:solidFill>
                <a:schemeClr val="bg1"/>
              </a:solidFill>
              <a:latin typeface="華康中圓體" pitchFamily="49" charset="-120"/>
              <a:ea typeface="華康中圓體" pitchFamily="49" charset="-120"/>
              <a:hlinkClick r:id="rId6" action="ppaction://hlinkpres?slideindex=1&amp;slidetitle="/>
            </a:endParaRPr>
          </a:p>
          <a:p>
            <a:pPr marL="1184275" indent="-112713">
              <a:spcBef>
                <a:spcPts val="600"/>
              </a:spcBef>
              <a:spcAft>
                <a:spcPts val="600"/>
              </a:spcAft>
              <a:buClr>
                <a:srgbClr val="FFFF00"/>
              </a:buClr>
              <a:buSzPct val="100000"/>
              <a:buFont typeface="+mj-lt"/>
              <a:buAutoNum type="alphaLcPeriod"/>
            </a:pPr>
            <a:r>
              <a:rPr lang="zh-TW" altLang="en-US" sz="3600" dirty="0">
                <a:solidFill>
                  <a:schemeClr val="bg1"/>
                </a:solidFill>
                <a:latin typeface="華康中圓體" pitchFamily="49" charset="-120"/>
                <a:ea typeface="華康中圓體" pitchFamily="49" charset="-120"/>
              </a:rPr>
              <a:t>不斷讓聖靈掌權的旅程</a:t>
            </a:r>
            <a:r>
              <a:rPr lang="en-US" altLang="zh-TW" sz="2800" dirty="0">
                <a:solidFill>
                  <a:schemeClr val="bg1"/>
                </a:solidFill>
                <a:latin typeface="華康中圓體" pitchFamily="49" charset="-120"/>
                <a:ea typeface="華康中圓體" pitchFamily="49" charset="-120"/>
              </a:rPr>
              <a:t>(</a:t>
            </a:r>
            <a:r>
              <a:rPr lang="zh-TW" altLang="en-US" sz="2800" dirty="0">
                <a:solidFill>
                  <a:schemeClr val="bg1"/>
                </a:solidFill>
                <a:latin typeface="華康中圓體" pitchFamily="49" charset="-120"/>
                <a:ea typeface="華康中圓體" pitchFamily="49" charset="-120"/>
                <a:hlinkClick r:id="rId7" action="ppaction://hlinkpres?slideindex=1&amp;slidetitle="/>
              </a:rPr>
              <a:t>靈界運作的原則</a:t>
            </a:r>
            <a:r>
              <a:rPr lang="en-US" altLang="zh-TW" sz="2800" dirty="0">
                <a:solidFill>
                  <a:schemeClr val="bg1"/>
                </a:solidFill>
                <a:latin typeface="華康中圓體" pitchFamily="49" charset="-120"/>
                <a:ea typeface="華康中圓體" pitchFamily="49" charset="-120"/>
              </a:rPr>
              <a:t>)</a:t>
            </a:r>
            <a:endParaRPr lang="en-US" altLang="zh-TW" sz="3600" dirty="0">
              <a:solidFill>
                <a:schemeClr val="bg1"/>
              </a:solidFill>
              <a:latin typeface="華康中圓體" pitchFamily="49" charset="-120"/>
              <a:ea typeface="華康中圓體" pitchFamily="49" charset="-120"/>
            </a:endParaRPr>
          </a:p>
          <a:p>
            <a:pPr marL="0" indent="0">
              <a:lnSpc>
                <a:spcPct val="132000"/>
              </a:lnSpc>
              <a:spcBef>
                <a:spcPts val="0"/>
              </a:spcBef>
              <a:buNone/>
            </a:pPr>
            <a:endParaRPr lang="en-US" altLang="zh-TW" sz="3500" dirty="0" smtClean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>
              <a:lnSpc>
                <a:spcPct val="132000"/>
              </a:lnSpc>
              <a:spcBef>
                <a:spcPts val="0"/>
              </a:spcBef>
              <a:buNone/>
            </a:pPr>
            <a:endParaRPr lang="en-US" altLang="zh-TW" sz="3600" dirty="0" smtClean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1187624" y="4581128"/>
            <a:ext cx="7344816" cy="208672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36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當壟罩民族和區域的黑暗權勢</a:t>
            </a:r>
            <a:endParaRPr lang="en-US" altLang="zh-TW" sz="3600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36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被</a:t>
            </a:r>
            <a:r>
              <a:rPr lang="zh-TW" altLang="en-US" sz="36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打破</a:t>
            </a:r>
            <a:r>
              <a:rPr lang="zh-TW" altLang="en-US" sz="36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或</a:t>
            </a:r>
            <a:r>
              <a:rPr lang="zh-TW" altLang="en-US" sz="36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削減</a:t>
            </a:r>
            <a:r>
              <a:rPr lang="en-US" altLang="zh-TW" sz="36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,</a:t>
            </a:r>
            <a:r>
              <a:rPr lang="zh-TW" altLang="en-US" sz="36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聖靈取得</a:t>
            </a:r>
            <a:r>
              <a:rPr lang="zh-TW" altLang="en-US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所有權</a:t>
            </a:r>
            <a:r>
              <a:rPr lang="en-US" altLang="zh-TW" sz="36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,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TW" sz="36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zh-TW" altLang="en-US" sz="36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帶出 神國度更多的彰顯</a:t>
            </a:r>
            <a:r>
              <a:rPr lang="en-US" altLang="zh-TW" sz="36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(WTM</a:t>
            </a:r>
            <a:r>
              <a:rPr lang="en-US" altLang="zh-TW" sz="36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58880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4370" y="26922"/>
            <a:ext cx="7769022" cy="898908"/>
          </a:xfrm>
        </p:spPr>
        <p:txBody>
          <a:bodyPr/>
          <a:lstStyle/>
          <a:p>
            <a:r>
              <a:rPr lang="zh-TW" altLang="en-US" sz="4000" dirty="0" smtClean="0">
                <a:solidFill>
                  <a:srgbClr val="FFCCFF"/>
                </a:solidFill>
                <a:latin typeface="華康中圓體" panose="020F0509000000000000" pitchFamily="49" charset="-120"/>
                <a:ea typeface="華康中圓體" panose="020F0509000000000000" pitchFamily="49" charset="-120"/>
                <a:sym typeface="Wingdings" panose="05000000000000000000" pitchFamily="2" charset="2"/>
              </a:rPr>
              <a:t>心意</a:t>
            </a:r>
            <a:r>
              <a:rPr lang="en-US" altLang="zh-TW" sz="4000" dirty="0" smtClean="0">
                <a:solidFill>
                  <a:srgbClr val="FFCCFF"/>
                </a:solidFill>
                <a:latin typeface="華康中圓體" panose="020F0509000000000000" pitchFamily="49" charset="-120"/>
                <a:ea typeface="華康中圓體" panose="020F0509000000000000" pitchFamily="49" charset="-120"/>
                <a:sym typeface="Wingdings" panose="05000000000000000000" pitchFamily="2" charset="2"/>
              </a:rPr>
              <a:t>(</a:t>
            </a:r>
            <a:r>
              <a:rPr lang="en-US" altLang="zh-TW" sz="4000" dirty="0" smtClean="0">
                <a:solidFill>
                  <a:srgbClr val="FFCCFF"/>
                </a:solidFill>
                <a:latin typeface="華康中圓體" panose="020F0509000000000000" pitchFamily="49" charset="-120"/>
                <a:ea typeface="華康中圓體" panose="020F0509000000000000" pitchFamily="49" charset="-120"/>
                <a:sym typeface="Wingdings" panose="05000000000000000000" pitchFamily="2" charset="2"/>
                <a:hlinkClick r:id="rId2"/>
              </a:rPr>
              <a:t>GK3540</a:t>
            </a:r>
            <a:r>
              <a:rPr lang="en-US" altLang="zh-TW" sz="4000" dirty="0" smtClean="0">
                <a:solidFill>
                  <a:srgbClr val="FFCCFF"/>
                </a:solidFill>
                <a:latin typeface="華康中圓體" panose="020F0509000000000000" pitchFamily="49" charset="-120"/>
                <a:ea typeface="華康中圓體" panose="020F0509000000000000" pitchFamily="49" charset="-120"/>
                <a:sym typeface="Wingdings" panose="05000000000000000000" pitchFamily="2" charset="2"/>
              </a:rPr>
              <a:t>)</a:t>
            </a:r>
            <a:r>
              <a:rPr lang="zh-TW" altLang="en-US" sz="4000" dirty="0" smtClean="0">
                <a:solidFill>
                  <a:srgbClr val="FFCCFF"/>
                </a:solidFill>
                <a:latin typeface="華康中圓體" panose="020F0509000000000000" pitchFamily="49" charset="-120"/>
                <a:ea typeface="華康中圓體" panose="020F0509000000000000" pitchFamily="49" charset="-120"/>
                <a:sym typeface="Wingdings" panose="05000000000000000000" pitchFamily="2" charset="2"/>
              </a:rPr>
              <a:t>、心竅</a:t>
            </a:r>
            <a:r>
              <a:rPr lang="en-US" altLang="zh-TW" sz="4000" dirty="0" smtClean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  <a:hlinkClick r:id="rId3"/>
              </a:rPr>
              <a:t>GK3563</a:t>
            </a:r>
            <a:r>
              <a:rPr lang="en-US" altLang="zh-TW" sz="4000" dirty="0" smtClean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)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-1" y="615282"/>
            <a:ext cx="9036497" cy="5886450"/>
          </a:xfrm>
        </p:spPr>
        <p:txBody>
          <a:bodyPr/>
          <a:lstStyle/>
          <a:p>
            <a:pPr marL="446088" indent="-446088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zh-TW" altLang="en-US" sz="3200" b="0" dirty="0" smtClean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心思</a:t>
            </a:r>
            <a:r>
              <a:rPr lang="zh-TW" altLang="en-US" sz="3200" dirty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：包括理解和察覺的</a:t>
            </a:r>
            <a:r>
              <a:rPr lang="zh-TW" altLang="en-US" sz="3200" dirty="0" smtClean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功能、情緒的功能、</a:t>
            </a:r>
            <a:endParaRPr lang="en-US" altLang="zh-TW" sz="3200" dirty="0" smtClean="0">
              <a:solidFill>
                <a:schemeClr val="bg1"/>
              </a:solid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  <a:p>
            <a:pPr marL="1700213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None/>
            </a:pPr>
            <a:r>
              <a:rPr lang="zh-TW" altLang="en-US" sz="3200" dirty="0" smtClean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判斷力、決定力</a:t>
            </a:r>
            <a:endParaRPr lang="en-US" altLang="zh-TW" sz="3200" dirty="0">
              <a:solidFill>
                <a:schemeClr val="bg1"/>
              </a:solid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  <a:p>
            <a:pPr marL="960438" indent="-51435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arenR"/>
            </a:pPr>
            <a:r>
              <a:rPr lang="zh-TW" altLang="en-US" sz="2800" dirty="0" smtClean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智性</a:t>
            </a:r>
            <a:r>
              <a:rPr lang="en-US" altLang="zh-TW" sz="2800" dirty="0" smtClean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(</a:t>
            </a:r>
            <a:r>
              <a:rPr lang="zh-TW" altLang="en-US" sz="2800" dirty="0" smtClean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悟性</a:t>
            </a:r>
            <a:r>
              <a:rPr lang="en-US" altLang="zh-TW" sz="2800" dirty="0" smtClean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)</a:t>
            </a:r>
            <a:r>
              <a:rPr lang="zh-TW" altLang="en-US" sz="2800" dirty="0" smtClean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的功能</a:t>
            </a:r>
            <a:endParaRPr lang="en-US" altLang="zh-TW" sz="2800" dirty="0" smtClean="0">
              <a:solidFill>
                <a:schemeClr val="bg1"/>
              </a:solid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  <a:p>
            <a:pPr marL="960438" indent="-51435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arenR"/>
            </a:pPr>
            <a:r>
              <a:rPr lang="zh-TW" altLang="en-US" sz="2800" dirty="0" smtClean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理智的較狹小含意，指對</a:t>
            </a:r>
            <a:r>
              <a:rPr lang="zh-TW" altLang="en-US" u="sng" dirty="0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屬靈真理的接收力</a:t>
            </a:r>
            <a:r>
              <a:rPr lang="zh-TW" altLang="en-US" dirty="0" smtClean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、</a:t>
            </a:r>
            <a:r>
              <a:rPr lang="zh-TW" altLang="en-US" sz="2800" dirty="0" smtClean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屬靈的較高能力，</a:t>
            </a:r>
            <a:r>
              <a:rPr lang="zh-TW" altLang="en-US" u="sng" dirty="0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理解神聖事物的功能</a:t>
            </a:r>
            <a:r>
              <a:rPr lang="zh-TW" altLang="en-US" sz="2800" dirty="0" smtClean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，認識和憎恨邪惡的功能</a:t>
            </a:r>
            <a:endParaRPr lang="en-US" altLang="zh-TW" sz="2800" dirty="0" smtClean="0">
              <a:solidFill>
                <a:schemeClr val="bg1"/>
              </a:solid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  <a:p>
            <a:pPr marL="960438" indent="-51435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arenR"/>
            </a:pPr>
            <a:r>
              <a:rPr lang="zh-TW" altLang="en-US" sz="2800" dirty="0" smtClean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沉著、沒有偏見</a:t>
            </a:r>
            <a:endParaRPr lang="en-US" altLang="zh-TW" sz="2800" dirty="0">
              <a:solidFill>
                <a:schemeClr val="bg1"/>
              </a:solid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  <a:p>
            <a:pPr marL="514350" indent="-51435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 startAt="2"/>
            </a:pPr>
            <a:r>
              <a:rPr lang="zh-TW" altLang="en-US" sz="3200" dirty="0" smtClean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一種特定的思考和判斷的能力、思想、情感、決心、渴望</a:t>
            </a:r>
            <a:endParaRPr lang="en-US" altLang="zh-TW" sz="3600" dirty="0" smtClean="0">
              <a:solidFill>
                <a:schemeClr val="bg1"/>
              </a:solid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</p:txBody>
      </p:sp>
      <p:sp>
        <p:nvSpPr>
          <p:cNvPr id="6" name="動作按鈕: 首頁 5">
            <a:hlinkClick r:id="rId4" action="ppaction://hlinksldjump" highlightClick="1"/>
          </p:cNvPr>
          <p:cNvSpPr/>
          <p:nvPr/>
        </p:nvSpPr>
        <p:spPr bwMode="auto">
          <a:xfrm>
            <a:off x="8484630" y="6227412"/>
            <a:ext cx="640080" cy="548640"/>
          </a:xfrm>
          <a:prstGeom prst="actionButtonHom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35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95536" y="25678"/>
            <a:ext cx="8380384" cy="1000108"/>
          </a:xfrm>
        </p:spPr>
        <p:txBody>
          <a:bodyPr/>
          <a:lstStyle/>
          <a:p>
            <a:pPr algn="ctr"/>
            <a:r>
              <a:rPr lang="en-US" altLang="zh-TW" u="sng" dirty="0" smtClean="0">
                <a:solidFill>
                  <a:srgbClr val="FFFF00"/>
                </a:solidFill>
                <a:latin typeface="華康中圓體" pitchFamily="49" charset="-120"/>
                <a:ea typeface="華康中圓體" pitchFamily="49" charset="-120"/>
              </a:rPr>
              <a:t>(</a:t>
            </a:r>
            <a:r>
              <a:rPr lang="zh-TW" altLang="en-US" u="sng" dirty="0" smtClean="0">
                <a:solidFill>
                  <a:srgbClr val="FFFF00"/>
                </a:solidFill>
                <a:latin typeface="華康中圓體" pitchFamily="49" charset="-120"/>
                <a:ea typeface="華康中圓體" pitchFamily="49" charset="-120"/>
              </a:rPr>
              <a:t>二</a:t>
            </a:r>
            <a:r>
              <a:rPr lang="en-US" altLang="zh-TW" u="sng" dirty="0" smtClean="0">
                <a:solidFill>
                  <a:srgbClr val="FFFF00"/>
                </a:solidFill>
                <a:latin typeface="華康中圓體" pitchFamily="49" charset="-120"/>
                <a:ea typeface="華康中圓體" pitchFamily="49" charset="-120"/>
              </a:rPr>
              <a:t>)</a:t>
            </a:r>
            <a:r>
              <a:rPr lang="zh-TW" altLang="en-US" u="sng" dirty="0" smtClean="0">
                <a:solidFill>
                  <a:srgbClr val="FFFF00"/>
                </a:solidFill>
                <a:latin typeface="華康中圓體" pitchFamily="49" charset="-120"/>
                <a:ea typeface="華康中圓體" pitchFamily="49" charset="-120"/>
              </a:rPr>
              <a:t>理所當然</a:t>
            </a:r>
            <a:r>
              <a:rPr lang="en-US" altLang="zh-TW" sz="3200" u="sng" dirty="0" smtClean="0">
                <a:solidFill>
                  <a:srgbClr val="FFFF00"/>
                </a:solidFill>
                <a:latin typeface="華康中圓體" pitchFamily="49" charset="-120"/>
                <a:ea typeface="華康中圓體" pitchFamily="49" charset="-120"/>
              </a:rPr>
              <a:t>(</a:t>
            </a:r>
            <a:r>
              <a:rPr lang="zh-TW" altLang="en-US" sz="3200" u="sng" dirty="0" smtClean="0">
                <a:solidFill>
                  <a:srgbClr val="FFFF00"/>
                </a:solidFill>
                <a:latin typeface="華康中圓體" pitchFamily="49" charset="-120"/>
                <a:ea typeface="華康中圓體" pitchFamily="49" charset="-120"/>
              </a:rPr>
              <a:t>周詳思考過的</a:t>
            </a:r>
            <a:r>
              <a:rPr lang="en-US" altLang="zh-TW" sz="3200" u="sng" dirty="0" smtClean="0">
                <a:solidFill>
                  <a:srgbClr val="FFFF00"/>
                </a:solidFill>
                <a:latin typeface="華康中圓體" pitchFamily="49" charset="-120"/>
                <a:ea typeface="華康中圓體" pitchFamily="49" charset="-120"/>
              </a:rPr>
              <a:t>)</a:t>
            </a:r>
            <a:r>
              <a:rPr lang="zh-TW" altLang="en-US" u="sng" dirty="0" smtClean="0">
                <a:solidFill>
                  <a:srgbClr val="FFFF00"/>
                </a:solidFill>
                <a:latin typeface="華康中圓體" pitchFamily="49" charset="-120"/>
                <a:ea typeface="華康中圓體" pitchFamily="49" charset="-120"/>
              </a:rPr>
              <a:t>的服事</a:t>
            </a:r>
            <a:endParaRPr lang="zh-TW" altLang="en-US" u="sng" dirty="0">
              <a:solidFill>
                <a:srgbClr val="FFFF00"/>
              </a:solidFill>
              <a:latin typeface="華康中圓體" pitchFamily="49" charset="-120"/>
              <a:ea typeface="華康中圓體" pitchFamily="49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7701" y="980729"/>
            <a:ext cx="8884779" cy="5841152"/>
          </a:xfrm>
        </p:spPr>
        <p:txBody>
          <a:bodyPr>
            <a:normAutofit/>
          </a:bodyPr>
          <a:lstStyle/>
          <a:p>
            <a:pPr algn="l">
              <a:lnSpc>
                <a:spcPct val="200000"/>
              </a:lnSpc>
              <a:spcBef>
                <a:spcPts val="1200"/>
              </a:spcBef>
              <a:spcAft>
                <a:spcPts val="600"/>
              </a:spcAft>
              <a:buClr>
                <a:srgbClr val="FFFF00"/>
              </a:buClr>
              <a:buSzPct val="100000"/>
            </a:pPr>
            <a:r>
              <a:rPr lang="en-US" altLang="zh-TW" sz="3600" dirty="0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a.</a:t>
            </a:r>
            <a:r>
              <a:rPr lang="zh-TW" altLang="en-US" sz="3600" dirty="0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整</a:t>
            </a:r>
            <a:r>
              <a:rPr lang="zh-TW" altLang="en-US" sz="3600" dirty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本聖經只要求我們一件</a:t>
            </a:r>
            <a:r>
              <a:rPr lang="zh-TW" altLang="en-US" sz="3600" dirty="0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事</a:t>
            </a:r>
            <a:endParaRPr lang="en-US" altLang="zh-TW" sz="3600" dirty="0" smtClean="0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l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FFFF00"/>
              </a:buClr>
              <a:buSzPct val="100000"/>
            </a:pPr>
            <a:r>
              <a:rPr lang="en-US" altLang="zh-TW" sz="3600" dirty="0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b.</a:t>
            </a:r>
            <a:r>
              <a:rPr lang="zh-TW" altLang="en-US" sz="3600" dirty="0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將身體獻上當作活祭</a:t>
            </a:r>
            <a:endParaRPr lang="en-US" altLang="zh-TW" sz="3600" dirty="0" smtClean="0">
              <a:solidFill>
                <a:schemeClr val="bg1"/>
              </a:solidFill>
              <a:latin typeface="華康中圓體" pitchFamily="49" charset="-120"/>
              <a:ea typeface="華康中圓體" pitchFamily="49" charset="-120"/>
            </a:endParaRPr>
          </a:p>
        </p:txBody>
      </p:sp>
      <p:sp>
        <p:nvSpPr>
          <p:cNvPr id="6" name="文字方塊 5">
            <a:hlinkClick r:id="rId2" action="ppaction://hlinkpres?slideindex=1&amp;slidetitle="/>
          </p:cNvPr>
          <p:cNvSpPr txBox="1">
            <a:spLocks noChangeArrowheads="1"/>
          </p:cNvSpPr>
          <p:nvPr/>
        </p:nvSpPr>
        <p:spPr bwMode="auto">
          <a:xfrm>
            <a:off x="6156176" y="1031220"/>
            <a:ext cx="2274887" cy="10779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 kumimoji="1" sz="3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l"/>
              <a:defRPr kumimoji="1" sz="28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marL="0" lvl="1"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32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B9ED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王漢宗超明體繁" pitchFamily="18" charset="-120"/>
                <a:ea typeface="王漢宗超明體繁" pitchFamily="18" charset="-120"/>
              </a:rPr>
              <a:t>順從</a:t>
            </a:r>
            <a:endParaRPr lang="en-US" altLang="zh-TW" sz="320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B9ED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王漢宗超明體繁" pitchFamily="18" charset="-120"/>
              <a:ea typeface="王漢宗超明體繁" pitchFamily="18" charset="-120"/>
            </a:endParaRPr>
          </a:p>
          <a:p>
            <a:pPr marL="0" lvl="1"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TW" sz="32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B9ED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王漢宗超明體繁" pitchFamily="18" charset="-120"/>
                <a:ea typeface="王漢宗超明體繁" pitchFamily="18" charset="-120"/>
              </a:rPr>
              <a:t>(obey God)</a:t>
            </a:r>
            <a:endParaRPr lang="zh-TW" altLang="en-US" sz="320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B9ED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55362" y="2109133"/>
            <a:ext cx="9152505" cy="258532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TW" sz="36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A</a:t>
            </a:r>
            <a:r>
              <a:rPr lang="zh-TW" altLang="en-US" sz="36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起初神創造要人順從的</a:t>
            </a:r>
            <a:endParaRPr lang="en-US" altLang="zh-TW" sz="3600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 marL="712788" indent="-4476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生養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眾多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、遍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滿地面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、</a:t>
            </a:r>
            <a:r>
              <a:rPr lang="zh-TW" alt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治理</a:t>
            </a:r>
            <a:r>
              <a:rPr lang="zh-TW" altLang="en-US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這</a:t>
            </a:r>
            <a:r>
              <a:rPr lang="zh-TW" alt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地</a:t>
            </a:r>
            <a:r>
              <a:rPr lang="en-US" altLang="zh-TW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創</a:t>
            </a:r>
            <a:r>
              <a:rPr lang="en-US" altLang="zh-TW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1:28)</a:t>
            </a:r>
          </a:p>
          <a:p>
            <a:pPr marL="712788" indent="-4476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修理</a:t>
            </a:r>
            <a:r>
              <a:rPr lang="en-US" altLang="zh-TW" sz="28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en-US" altLang="zh-TW" sz="20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hlinkClick r:id="rId3"/>
              </a:rPr>
              <a:t>HB5647</a:t>
            </a:r>
            <a:r>
              <a:rPr lang="zh-TW" altLang="en-US" sz="28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工作</a:t>
            </a:r>
            <a:r>
              <a:rPr lang="en-US" altLang="zh-TW" sz="28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, </a:t>
            </a:r>
            <a:r>
              <a:rPr lang="zh-TW" altLang="en-US" sz="28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服事</a:t>
            </a:r>
            <a:r>
              <a:rPr lang="en-US" altLang="zh-TW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)</a:t>
            </a:r>
            <a:r>
              <a:rPr lang="en-US" altLang="zh-TW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sym typeface="Wingdings" pitchFamily="2" charset="2"/>
              </a:rPr>
              <a:t></a:t>
            </a: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sym typeface="Wingdings" pitchFamily="2" charset="2"/>
              </a:rPr>
              <a:t>照神的吩咐服事</a:t>
            </a:r>
            <a:endParaRPr lang="en-US" altLang="zh-TW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712788" indent="-4476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看守</a:t>
            </a:r>
            <a:r>
              <a:rPr lang="en-US" altLang="zh-TW" sz="28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en-US" altLang="zh-TW" sz="20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hlinkClick r:id="rId4"/>
              </a:rPr>
              <a:t>HB8104</a:t>
            </a:r>
            <a:r>
              <a:rPr lang="zh-TW" altLang="en-US" sz="28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保守、遵守、注意</a:t>
            </a:r>
            <a:r>
              <a:rPr lang="en-US" altLang="zh-TW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)</a:t>
            </a:r>
            <a:r>
              <a:rPr lang="en-US" altLang="zh-TW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sym typeface="Wingdings" pitchFamily="2" charset="2"/>
              </a:rPr>
              <a:t></a:t>
            </a: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sym typeface="Wingdings" pitchFamily="2" charset="2"/>
              </a:rPr>
              <a:t>順從神的話</a:t>
            </a:r>
            <a:endParaRPr lang="en-US" altLang="zh-TW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62850" y="2924944"/>
            <a:ext cx="9145017" cy="258532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TW" sz="3600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B</a:t>
            </a:r>
            <a:r>
              <a:rPr lang="zh-TW" altLang="en-US" sz="3600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人現在的光景</a:t>
            </a:r>
            <a:endParaRPr lang="en-US" altLang="zh-TW" sz="3600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 marL="712788" indent="-4476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罪生養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眾多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、罪遍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滿地面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、罪</a:t>
            </a:r>
            <a:r>
              <a:rPr lang="zh-TW" alt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治理</a:t>
            </a:r>
            <a:r>
              <a:rPr lang="zh-TW" altLang="en-US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這</a:t>
            </a:r>
            <a:r>
              <a:rPr lang="zh-TW" alt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地</a:t>
            </a:r>
            <a:endParaRPr lang="en-US" altLang="zh-TW" sz="2400" dirty="0">
              <a:latin typeface="標楷體" pitchFamily="65" charset="-120"/>
              <a:ea typeface="標楷體" pitchFamily="65" charset="-120"/>
            </a:endParaRPr>
          </a:p>
          <a:p>
            <a:pPr marL="712788" indent="-4476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因為心中沒有王，個人任意而為</a:t>
            </a:r>
            <a:r>
              <a:rPr lang="en-US" altLang="zh-TW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士</a:t>
            </a:r>
            <a:r>
              <a:rPr lang="en-US" altLang="zh-TW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21:25)</a:t>
            </a:r>
            <a:endParaRPr lang="en-US" altLang="zh-TW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712788" indent="-4476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存邪僻的心，順著心裡的情慾而行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羅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1:21-32)</a:t>
            </a:r>
            <a:endParaRPr lang="zh-TW" altLang="en-US" sz="3600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5633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animBg="1"/>
      <p:bldP spid="7" grpId="0" animBg="1"/>
      <p:bldP spid="7" grpId="1" animBg="1"/>
      <p:bldP spid="8" grpId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8575" y="100943"/>
            <a:ext cx="9144000" cy="1046163"/>
          </a:xfrm>
        </p:spPr>
        <p:txBody>
          <a:bodyPr anchor="t"/>
          <a:lstStyle/>
          <a:p>
            <a:pPr algn="l" eaLnBrk="1" hangingPunct="1">
              <a:defRPr/>
            </a:pPr>
            <a:r>
              <a:rPr lang="zh-TW" altLang="en-US" sz="3200" dirty="0" smtClean="0">
                <a:solidFill>
                  <a:srgbClr val="FFFF00"/>
                </a:solidFill>
                <a:effectLst/>
                <a:latin typeface="微軟正黑體" pitchFamily="34" charset="-120"/>
                <a:ea typeface="微軟正黑體" pitchFamily="34" charset="-120"/>
              </a:rPr>
              <a:t>三、</a:t>
            </a:r>
            <a:r>
              <a:rPr lang="zh-TW" altLang="en-US" sz="3200" dirty="0" smtClean="0">
                <a:solidFill>
                  <a:srgbClr val="FFFF00"/>
                </a:solidFill>
                <a:effectLst/>
                <a:latin typeface="微軟正黑體" pitchFamily="34" charset="-120"/>
                <a:ea typeface="微軟正黑體" pitchFamily="34" charset="-120"/>
                <a:hlinkClick r:id="rId2" action="ppaction://hlinksldjump"/>
              </a:rPr>
              <a:t>心意</a:t>
            </a:r>
            <a:r>
              <a:rPr lang="zh-TW" altLang="en-US" sz="3600" dirty="0" smtClean="0">
                <a:solidFill>
                  <a:srgbClr val="FFFF00"/>
                </a:solidFill>
                <a:effectLst/>
                <a:latin typeface="微軟正黑體" pitchFamily="34" charset="-120"/>
                <a:ea typeface="微軟正黑體" pitchFamily="34" charset="-120"/>
              </a:rPr>
              <a:t>更新</a:t>
            </a:r>
            <a:r>
              <a:rPr lang="zh-TW" altLang="en-US" sz="3200" dirty="0" smtClean="0">
                <a:solidFill>
                  <a:srgbClr val="FFFF00"/>
                </a:solidFill>
                <a:effectLst/>
                <a:latin typeface="微軟正黑體" pitchFamily="34" charset="-120"/>
                <a:ea typeface="微軟正黑體" pitchFamily="34" charset="-120"/>
              </a:rPr>
              <a:t>變化</a:t>
            </a:r>
            <a:r>
              <a:rPr lang="en-US" altLang="zh-TW" sz="2000" dirty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transformed by the renewing of your </a:t>
            </a:r>
            <a:r>
              <a:rPr lang="en-US" altLang="zh-TW" sz="20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mind</a:t>
            </a:r>
            <a:br>
              <a:rPr lang="en-US" altLang="zh-TW" sz="20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20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            </a:t>
            </a:r>
            <a:r>
              <a:rPr lang="zh-TW" altLang="en-US" sz="24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思想態度與理解、人生觀、道德觀、價值觀</a:t>
            </a:r>
            <a:r>
              <a:rPr lang="en-US" altLang="zh-TW" sz="2400" dirty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400" dirty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  <a:hlinkClick r:id="rId3"/>
              </a:rPr>
              <a:t>羅</a:t>
            </a:r>
            <a:r>
              <a:rPr lang="en-US" altLang="zh-TW" sz="2400" dirty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  <a:hlinkClick r:id="rId3"/>
              </a:rPr>
              <a:t>12:1-2</a:t>
            </a:r>
            <a:r>
              <a:rPr lang="en-US" altLang="zh-TW" sz="24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sz="2000" dirty="0" smtClean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099" name="內容版面配置區 2"/>
          <p:cNvSpPr>
            <a:spLocks noGrp="1"/>
          </p:cNvSpPr>
          <p:nvPr>
            <p:ph idx="1"/>
          </p:nvPr>
        </p:nvSpPr>
        <p:spPr>
          <a:xfrm>
            <a:off x="215900" y="1268760"/>
            <a:ext cx="8928100" cy="5300762"/>
          </a:xfrm>
        </p:spPr>
        <p:txBody>
          <a:bodyPr wrap="none" lIns="0" tIns="72000" rIns="0" bIns="72000"/>
          <a:lstStyle/>
          <a:p>
            <a:pPr marL="0" indent="0">
              <a:buFont typeface="Wingdings" pitchFamily="2" charset="2"/>
              <a:buNone/>
            </a:pPr>
            <a:r>
              <a:rPr lang="en-US" altLang="zh-TW" sz="3600" dirty="0" smtClean="0">
                <a:solidFill>
                  <a:schemeClr val="bg1"/>
                </a:solidFill>
                <a:effectLst/>
                <a:latin typeface="華康中圓體" pitchFamily="49" charset="-120"/>
                <a:ea typeface="華康中圓體" pitchFamily="49" charset="-120"/>
              </a:rPr>
              <a:t>1.</a:t>
            </a:r>
            <a:r>
              <a:rPr lang="zh-TW" altLang="en-US" sz="3600" dirty="0" smtClean="0">
                <a:solidFill>
                  <a:schemeClr val="bg1"/>
                </a:solidFill>
                <a:effectLst/>
                <a:latin typeface="華康中圓體" pitchFamily="49" charset="-120"/>
                <a:ea typeface="華康中圓體" pitchFamily="49" charset="-120"/>
                <a:hlinkClick r:id="rId4" action="ppaction://hlinkpres?slideindex=1&amp;slidetitle="/>
              </a:rPr>
              <a:t>「</a:t>
            </a:r>
            <a:r>
              <a:rPr lang="zh-TW" altLang="en-US" sz="3600" dirty="0" smtClean="0">
                <a:solidFill>
                  <a:srgbClr val="FFB9ED"/>
                </a:solidFill>
                <a:effectLst/>
                <a:latin typeface="華康中圓體" pitchFamily="49" charset="-120"/>
                <a:ea typeface="華康中圓體" pitchFamily="49" charset="-120"/>
                <a:hlinkClick r:id="rId4" action="ppaction://hlinkpres?slideindex=1&amp;slidetitle="/>
              </a:rPr>
              <a:t>不要」效法世界</a:t>
            </a:r>
            <a:r>
              <a:rPr lang="en-US" altLang="zh-TW" sz="3600" dirty="0" smtClean="0">
                <a:solidFill>
                  <a:srgbClr val="FFB9ED"/>
                </a:solidFill>
                <a:effectLst/>
                <a:latin typeface="華康中圓體" pitchFamily="49" charset="-120"/>
                <a:ea typeface="華康中圓體" pitchFamily="49" charset="-120"/>
              </a:rPr>
              <a:t>(</a:t>
            </a:r>
            <a:r>
              <a:rPr lang="zh-TW" altLang="en-US" sz="3600" dirty="0" smtClean="0">
                <a:solidFill>
                  <a:srgbClr val="FFB9ED"/>
                </a:solidFill>
                <a:effectLst/>
                <a:latin typeface="華康中圓體" pitchFamily="49" charset="-120"/>
                <a:ea typeface="華康中圓體" pitchFamily="49" charset="-120"/>
              </a:rPr>
              <a:t>不要被世界模塑</a:t>
            </a:r>
            <a:r>
              <a:rPr lang="en-US" altLang="zh-TW" sz="3600" dirty="0" smtClean="0">
                <a:solidFill>
                  <a:srgbClr val="FFB9ED"/>
                </a:solidFill>
                <a:effectLst/>
                <a:latin typeface="華康中圓體" pitchFamily="49" charset="-120"/>
                <a:ea typeface="華康中圓體" pitchFamily="49" charset="-120"/>
              </a:rPr>
              <a:t>)</a:t>
            </a:r>
            <a:endParaRPr lang="zh-TW" altLang="en-US" sz="3600" dirty="0" smtClean="0">
              <a:solidFill>
                <a:srgbClr val="FFB9ED"/>
              </a:solidFill>
              <a:effectLst/>
              <a:latin typeface="華康中圓體" pitchFamily="49" charset="-120"/>
              <a:ea typeface="華康中圓體" pitchFamily="49" charset="-120"/>
            </a:endParaRPr>
          </a:p>
          <a:p>
            <a:pPr marL="0" indent="0">
              <a:buFont typeface="Wingdings" pitchFamily="2" charset="2"/>
              <a:buNone/>
            </a:pP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  驕傲張狂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~ </a:t>
            </a: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謙卑虛己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腓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2</a:t>
            </a: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：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1~6)</a:t>
            </a:r>
          </a:p>
          <a:p>
            <a:pPr marL="0" indent="0">
              <a:buFont typeface="Wingdings" pitchFamily="2" charset="2"/>
              <a:buNone/>
            </a:pP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  顯揚自己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~ </a:t>
            </a: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天父旨意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約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7</a:t>
            </a: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：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4)</a:t>
            </a:r>
          </a:p>
          <a:p>
            <a:pPr marL="0" indent="0">
              <a:buFont typeface="Wingdings" pitchFamily="2" charset="2"/>
              <a:buNone/>
            </a:pP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  個人榮耀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~ </a:t>
            </a: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團體榮耀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林前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：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26)</a:t>
            </a:r>
          </a:p>
          <a:p>
            <a:pPr marL="0" indent="0">
              <a:buFont typeface="Wingdings" pitchFamily="2" charset="2"/>
              <a:buNone/>
            </a:pP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  擔憂生活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~ </a:t>
            </a: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神的國度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太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6</a:t>
            </a: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：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33-34)</a:t>
            </a:r>
          </a:p>
          <a:p>
            <a:pPr marL="0" indent="0">
              <a:buFont typeface="Wingdings" pitchFamily="2" charset="2"/>
              <a:buNone/>
            </a:pP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  落井下石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~ </a:t>
            </a: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悔改赦罪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林後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5</a:t>
            </a: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：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17)</a:t>
            </a:r>
          </a:p>
          <a:p>
            <a:pPr marL="0" indent="0">
              <a:buFont typeface="Wingdings" pitchFamily="2" charset="2"/>
              <a:buNone/>
            </a:pP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  貪得無饜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~ </a:t>
            </a: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知足喜樂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提前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6:8</a:t>
            </a: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；路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3:14)</a:t>
            </a:r>
            <a:endParaRPr lang="zh-TW" altLang="en-US" sz="3600" dirty="0" smtClean="0">
              <a:solidFill>
                <a:schemeClr val="bg1"/>
              </a:solidFill>
              <a:effectLst/>
              <a:latin typeface="微軟正黑體" pitchFamily="34" charset="-120"/>
              <a:ea typeface="微軟正黑體" pitchFamily="34" charset="-120"/>
            </a:endParaRPr>
          </a:p>
          <a:p>
            <a:pPr marL="0" indent="0">
              <a:buFont typeface="Wingdings" pitchFamily="2" charset="2"/>
              <a:buNone/>
            </a:pP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  表面榮華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~ </a:t>
            </a: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敬畏上帝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彼前</a:t>
            </a:r>
            <a:r>
              <a:rPr lang="en-US" altLang="zh-TW" sz="36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3:3-4)</a:t>
            </a:r>
            <a:endParaRPr lang="zh-TW" altLang="en-US" sz="3600" dirty="0" smtClean="0">
              <a:solidFill>
                <a:schemeClr val="bg1"/>
              </a:solidFill>
              <a:effectLst/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3758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388" y="9525"/>
            <a:ext cx="8964612" cy="1368425"/>
          </a:xfrm>
        </p:spPr>
        <p:txBody>
          <a:bodyPr/>
          <a:lstStyle/>
          <a:p>
            <a:pPr algn="l">
              <a:defRPr/>
            </a:pPr>
            <a:r>
              <a:rPr lang="zh-TW" altLang="en-US" sz="3600" dirty="0" smtClean="0">
                <a:solidFill>
                  <a:srgbClr val="FFFF00"/>
                </a:solidFill>
                <a:effectLst/>
                <a:latin typeface="微軟正黑體" pitchFamily="34" charset="-120"/>
                <a:ea typeface="微軟正黑體" pitchFamily="34" charset="-120"/>
              </a:rPr>
              <a:t>三、</a:t>
            </a:r>
            <a:r>
              <a:rPr lang="zh-TW" altLang="en-US" sz="3600" dirty="0" smtClean="0">
                <a:solidFill>
                  <a:srgbClr val="FFFF00"/>
                </a:solidFill>
                <a:effectLst/>
                <a:latin typeface="微軟正黑體" pitchFamily="34" charset="-120"/>
                <a:ea typeface="微軟正黑體" pitchFamily="34" charset="-120"/>
                <a:hlinkClick r:id="rId2" action="ppaction://hlinksldjump"/>
              </a:rPr>
              <a:t>心意</a:t>
            </a:r>
            <a:r>
              <a:rPr lang="zh-TW" altLang="en-US" sz="3600" dirty="0" smtClean="0">
                <a:solidFill>
                  <a:srgbClr val="FFFF00"/>
                </a:solidFill>
                <a:effectLst/>
                <a:latin typeface="微軟正黑體" pitchFamily="34" charset="-120"/>
                <a:ea typeface="微軟正黑體" pitchFamily="34" charset="-120"/>
              </a:rPr>
              <a:t>更新變化</a:t>
            </a:r>
            <a:r>
              <a:rPr lang="en-US" altLang="zh-TW" sz="20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transformed by the renewing of your mind</a:t>
            </a:r>
            <a:r>
              <a:rPr lang="en-US" altLang="zh-TW" sz="24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24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24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            思想態度與理解、人生觀、道德觀、價值觀</a:t>
            </a:r>
            <a:r>
              <a:rPr lang="en-US" altLang="zh-TW" sz="24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4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  <a:hlinkClick r:id="rId3"/>
              </a:rPr>
              <a:t>羅</a:t>
            </a:r>
            <a:r>
              <a:rPr lang="en-US" altLang="zh-TW" sz="24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  <a:hlinkClick r:id="rId3"/>
              </a:rPr>
              <a:t>12:1-2</a:t>
            </a:r>
            <a:r>
              <a:rPr lang="en-US" altLang="zh-TW" sz="2400" dirty="0" smtClean="0">
                <a:solidFill>
                  <a:schemeClr val="bg1"/>
                </a:solidFill>
                <a:effectLst/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sz="2000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7950" y="1268413"/>
            <a:ext cx="8928100" cy="5473700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TW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2.</a:t>
            </a:r>
            <a:r>
              <a:rPr lang="zh-TW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「要」心意更新而轉化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zh-TW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en-US" altLang="zh-TW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a.</a:t>
            </a:r>
            <a:r>
              <a:rPr lang="zh-TW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從選擇知道、降服、遵行神的話開始</a:t>
            </a:r>
            <a:r>
              <a:rPr lang="en-US" altLang="zh-TW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羅</a:t>
            </a:r>
            <a:r>
              <a:rPr lang="en-US" altLang="zh-TW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10:17)</a:t>
            </a:r>
            <a:endParaRPr lang="zh-TW" altLang="en-US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zh-TW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en-US" altLang="zh-TW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b.</a:t>
            </a:r>
            <a:r>
              <a:rPr lang="zh-TW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從生活中操練</a:t>
            </a:r>
            <a:r>
              <a:rPr lang="en-US" altLang="zh-TW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太</a:t>
            </a:r>
            <a:r>
              <a:rPr lang="en-US" altLang="zh-TW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5:14)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zh-TW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zh-TW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c.</a:t>
            </a:r>
            <a:r>
              <a:rPr lang="zh-TW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強化心志</a:t>
            </a:r>
            <a:r>
              <a:rPr lang="en-US" altLang="zh-TW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~</a:t>
            </a:r>
            <a:r>
              <a:rPr lang="zh-TW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增強內心的能力</a:t>
            </a:r>
            <a:r>
              <a:rPr lang="en-US" altLang="zh-TW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箴</a:t>
            </a:r>
            <a:r>
              <a:rPr lang="en-US" altLang="zh-TW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4:23)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zh-TW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en-US" altLang="zh-TW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d.</a:t>
            </a:r>
            <a:r>
              <a:rPr lang="zh-TW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每天親近神</a:t>
            </a:r>
            <a:r>
              <a:rPr lang="en-US" altLang="zh-TW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三元素</a:t>
            </a:r>
            <a:r>
              <a:rPr lang="en-US" altLang="zh-TW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marL="0" indent="0" eaLnBrk="1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endParaRPr lang="zh-TW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23026" y="3573016"/>
            <a:ext cx="9036496" cy="276998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68288" indent="-268288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FFFF00"/>
              </a:buClr>
              <a:buSzPct val="110000"/>
              <a:buFont typeface="+mj-lt"/>
              <a:buAutoNum type="arabicPeriod"/>
            </a:pPr>
            <a:r>
              <a:rPr lang="zh-TW" altLang="en-US" sz="2800" b="1" dirty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讀  經</a:t>
            </a:r>
            <a:r>
              <a:rPr lang="zh-TW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800" dirty="0">
                <a:solidFill>
                  <a:schemeClr val="bg1"/>
                </a:solidFill>
                <a:latin typeface="華康中明體" pitchFamily="49" charset="-120"/>
                <a:ea typeface="華康中明體" pitchFamily="49" charset="-120"/>
                <a:sym typeface="Wingdings" pitchFamily="2" charset="2"/>
              </a:rPr>
              <a:t> </a:t>
            </a:r>
            <a:r>
              <a:rPr lang="zh-TW" altLang="en-US" sz="2800" dirty="0">
                <a:solidFill>
                  <a:srgbClr val="FFFF66"/>
                </a:solidFill>
                <a:latin typeface="華康中明體" pitchFamily="49" charset="-120"/>
                <a:ea typeface="華康中明體" pitchFamily="49" charset="-120"/>
                <a:sym typeface="Wingdings" pitchFamily="2" charset="2"/>
              </a:rPr>
              <a:t>認識神</a:t>
            </a:r>
            <a:r>
              <a:rPr lang="zh-TW" altLang="en-US" sz="2800" dirty="0">
                <a:solidFill>
                  <a:schemeClr val="bg1"/>
                </a:solidFill>
                <a:latin typeface="華康中明體" pitchFamily="49" charset="-120"/>
                <a:ea typeface="華康中明體" pitchFamily="49" charset="-120"/>
                <a:sym typeface="Wingdings" pitchFamily="2" charset="2"/>
              </a:rPr>
              <a:t>、知道神起初的心意</a:t>
            </a:r>
            <a:endParaRPr lang="en-US" altLang="zh-TW" sz="2800" dirty="0">
              <a:solidFill>
                <a:schemeClr val="bg1"/>
              </a:solidFill>
              <a:latin typeface="華康中明體" pitchFamily="49" charset="-120"/>
              <a:ea typeface="華康中明體" pitchFamily="49" charset="-120"/>
              <a:sym typeface="Wingdings" pitchFamily="2" charset="2"/>
            </a:endParaRPr>
          </a:p>
          <a:p>
            <a:pPr marL="268288" indent="-268288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FFFF00"/>
              </a:buClr>
              <a:buSzPct val="110000"/>
              <a:buFont typeface="+mj-lt"/>
              <a:buAutoNum type="arabicPeriod"/>
            </a:pPr>
            <a:r>
              <a:rPr lang="zh-TW" altLang="en-US" sz="2800" b="1" dirty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  <a:sym typeface="Wingdings" pitchFamily="2" charset="2"/>
              </a:rPr>
              <a:t>悔  改</a:t>
            </a:r>
            <a:r>
              <a:rPr lang="zh-TW" altLang="en-US" sz="2800" dirty="0">
                <a:solidFill>
                  <a:schemeClr val="bg1"/>
                </a:solidFill>
                <a:latin typeface="華康中明體" pitchFamily="49" charset="-120"/>
                <a:ea typeface="華康中明體" pitchFamily="49" charset="-120"/>
                <a:sym typeface="Wingdings" pitchFamily="2" charset="2"/>
              </a:rPr>
              <a:t> </a:t>
            </a:r>
            <a:r>
              <a:rPr lang="en-US" altLang="zh-TW" sz="2800" dirty="0">
                <a:solidFill>
                  <a:schemeClr val="bg1"/>
                </a:solidFill>
                <a:latin typeface="華康中明體" pitchFamily="49" charset="-120"/>
                <a:ea typeface="華康中明體" pitchFamily="49" charset="-120"/>
                <a:sym typeface="Wingdings" pitchFamily="2" charset="2"/>
              </a:rPr>
              <a:t> </a:t>
            </a:r>
            <a:r>
              <a:rPr lang="zh-TW" altLang="en-US" sz="2800" dirty="0">
                <a:solidFill>
                  <a:srgbClr val="FFFF66"/>
                </a:solidFill>
                <a:latin typeface="華康中明體" pitchFamily="49" charset="-120"/>
                <a:ea typeface="華康中明體" pitchFamily="49" charset="-120"/>
                <a:sym typeface="Wingdings" pitchFamily="2" charset="2"/>
              </a:rPr>
              <a:t>除去</a:t>
            </a:r>
            <a:r>
              <a:rPr lang="zh-TW" altLang="en-US" sz="2800" dirty="0">
                <a:solidFill>
                  <a:srgbClr val="FFFF66"/>
                </a:solidFill>
                <a:latin typeface="華康中明體" pitchFamily="49" charset="-120"/>
                <a:ea typeface="華康中明體" pitchFamily="49" charset="-120"/>
                <a:sym typeface="Wingdings" pitchFamily="2" charset="2"/>
                <a:hlinkClick r:id="rId4" action="ppaction://hlinkpres?slideindex=1&amp;slidetitle="/>
              </a:rPr>
              <a:t>罪</a:t>
            </a:r>
            <a:r>
              <a:rPr lang="zh-TW" altLang="en-US" sz="2800" dirty="0">
                <a:solidFill>
                  <a:schemeClr val="bg1"/>
                </a:solidFill>
                <a:latin typeface="華康中明體" pitchFamily="49" charset="-120"/>
                <a:ea typeface="華康中明體" pitchFamily="49" charset="-120"/>
                <a:sym typeface="Wingdings" pitchFamily="2" charset="2"/>
              </a:rPr>
              <a:t>，撤銷罪的權勢</a:t>
            </a:r>
            <a:endParaRPr lang="en-US" altLang="zh-TW" sz="2800" dirty="0">
              <a:solidFill>
                <a:schemeClr val="bg1"/>
              </a:solidFill>
              <a:latin typeface="華康中明體" pitchFamily="49" charset="-120"/>
              <a:ea typeface="華康中明體" pitchFamily="49" charset="-120"/>
              <a:sym typeface="Wingdings" pitchFamily="2" charset="2"/>
            </a:endParaRPr>
          </a:p>
          <a:p>
            <a:pPr marL="361950" indent="-3619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FFFF00"/>
              </a:buClr>
              <a:buSzPct val="110000"/>
              <a:buFont typeface="+mj-lt"/>
              <a:buAutoNum type="arabicPeriod"/>
              <a:tabLst>
                <a:tab pos="361950" algn="l"/>
              </a:tabLst>
            </a:pPr>
            <a:r>
              <a:rPr lang="zh-TW" altLang="en-US" sz="2800" dirty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  <a:sym typeface="Wingdings" pitchFamily="2" charset="2"/>
              </a:rPr>
              <a:t>神同在</a:t>
            </a:r>
            <a:r>
              <a:rPr lang="zh-TW" altLang="en-US" sz="2800" dirty="0">
                <a:solidFill>
                  <a:schemeClr val="bg1"/>
                </a:solidFill>
                <a:latin typeface="華康中明體" pitchFamily="49" charset="-120"/>
                <a:ea typeface="華康中明體" pitchFamily="49" charset="-120"/>
                <a:sym typeface="Wingdings" pitchFamily="2" charset="2"/>
              </a:rPr>
              <a:t> </a:t>
            </a:r>
            <a:r>
              <a:rPr lang="en-US" altLang="zh-TW" sz="2800" dirty="0" smtClean="0">
                <a:solidFill>
                  <a:schemeClr val="bg1"/>
                </a:solidFill>
                <a:latin typeface="華康中明體" pitchFamily="49" charset="-120"/>
                <a:ea typeface="華康中明體" pitchFamily="49" charset="-120"/>
                <a:sym typeface="Wingdings" pitchFamily="2" charset="2"/>
              </a:rPr>
              <a:t></a:t>
            </a:r>
            <a:r>
              <a:rPr lang="zh-TW" altLang="en-US" sz="2800" dirty="0" smtClean="0">
                <a:solidFill>
                  <a:schemeClr val="bg1"/>
                </a:solidFill>
                <a:latin typeface="華康中明體" pitchFamily="49" charset="-120"/>
                <a:ea typeface="華康中明體" pitchFamily="49" charset="-120"/>
                <a:sym typeface="Wingdings" pitchFamily="2" charset="2"/>
              </a:rPr>
              <a:t> </a:t>
            </a:r>
            <a:r>
              <a:rPr lang="zh-TW" altLang="en-US" sz="2800" dirty="0" smtClean="0">
                <a:solidFill>
                  <a:schemeClr val="bg1"/>
                </a:solidFill>
                <a:latin typeface="華康中明體" pitchFamily="49" charset="-120"/>
                <a:ea typeface="華康中明體" pitchFamily="49" charset="-120"/>
              </a:rPr>
              <a:t>聖靈</a:t>
            </a:r>
            <a:r>
              <a:rPr lang="zh-TW" altLang="en-US" sz="2800" dirty="0">
                <a:solidFill>
                  <a:schemeClr val="bg1"/>
                </a:solidFill>
                <a:latin typeface="華康中明體" pitchFamily="49" charset="-120"/>
                <a:ea typeface="華康中明體" pitchFamily="49" charset="-120"/>
              </a:rPr>
              <a:t>取得所有權</a:t>
            </a:r>
            <a:r>
              <a:rPr lang="en-US" altLang="zh-TW" sz="2800" dirty="0" smtClean="0">
                <a:solidFill>
                  <a:schemeClr val="bg1"/>
                </a:solidFill>
                <a:latin typeface="華康中明體" pitchFamily="49" charset="-120"/>
                <a:ea typeface="華康中明體" pitchFamily="49" charset="-120"/>
              </a:rPr>
              <a:t>,</a:t>
            </a:r>
            <a:r>
              <a:rPr lang="zh-TW" altLang="en-US" sz="2800" dirty="0" smtClean="0">
                <a:solidFill>
                  <a:schemeClr val="bg1"/>
                </a:solidFill>
                <a:latin typeface="華康中明體" pitchFamily="49" charset="-120"/>
                <a:ea typeface="華康中明體" pitchFamily="49" charset="-120"/>
              </a:rPr>
              <a:t>使神的能力可以沒有攔阻地運行，領人歸主、改變生命、成為門徒、成為有影響力的人</a:t>
            </a:r>
            <a:r>
              <a:rPr lang="en-US" altLang="zh-TW" sz="2800" dirty="0" smtClean="0">
                <a:solidFill>
                  <a:schemeClr val="bg1"/>
                </a:solidFill>
                <a:latin typeface="華康中明體" pitchFamily="49" charset="-120"/>
                <a:ea typeface="華康中明體" pitchFamily="49" charset="-120"/>
              </a:rPr>
              <a:t>(</a:t>
            </a:r>
            <a:r>
              <a:rPr lang="zh-TW" altLang="en-US" sz="2800" dirty="0" smtClean="0">
                <a:solidFill>
                  <a:schemeClr val="bg1"/>
                </a:solidFill>
                <a:latin typeface="華康中明體" pitchFamily="49" charset="-120"/>
                <a:ea typeface="華康中明體" pitchFamily="49" charset="-120"/>
              </a:rPr>
              <a:t>無論在何處</a:t>
            </a:r>
            <a:r>
              <a:rPr lang="en-US" altLang="zh-TW" sz="2800" dirty="0" smtClean="0">
                <a:solidFill>
                  <a:schemeClr val="bg1"/>
                </a:solidFill>
                <a:latin typeface="華康中明體" pitchFamily="49" charset="-120"/>
                <a:ea typeface="華康中明體" pitchFamily="49" charset="-120"/>
              </a:rPr>
              <a:t>)…</a:t>
            </a:r>
            <a:endParaRPr lang="zh-TW" altLang="en-US" sz="2800" dirty="0">
              <a:solidFill>
                <a:schemeClr val="bg1"/>
              </a:solidFill>
              <a:latin typeface="華康中明體" pitchFamily="49" charset="-120"/>
              <a:ea typeface="華康中明體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8050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 altLang="zh-TW">
              <a:ea typeface="新細明體" charset="-120"/>
            </a:endParaRP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625056"/>
            <a:endParaRPr lang="en-US" altLang="zh-TW">
              <a:ea typeface="新細明體" charset="-120"/>
            </a:endParaRPr>
          </a:p>
        </p:txBody>
      </p:sp>
      <p:pic>
        <p:nvPicPr>
          <p:cNvPr id="15363" name="Picture 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榮耀的呼召【單曲】- 讚美之泉《天堂敬拜 LIVE》第一季 (官方HD) (480p) (online-audio-convert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512" y="1886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5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 altLang="zh-TW">
              <a:ea typeface="新細明體" charset="-120"/>
            </a:endParaRP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625056"/>
            <a:endParaRPr lang="en-US" altLang="zh-TW">
              <a:ea typeface="新細明體" charset="-120"/>
            </a:endParaRPr>
          </a:p>
        </p:txBody>
      </p:sp>
      <p:pic>
        <p:nvPicPr>
          <p:cNvPr id="16387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092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 altLang="zh-TW">
              <a:ea typeface="新細明體" charset="-120"/>
            </a:endParaRP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625056"/>
            <a:endParaRPr lang="en-US" altLang="zh-TW">
              <a:ea typeface="新細明體" charset="-120"/>
            </a:endParaRPr>
          </a:p>
        </p:txBody>
      </p:sp>
      <p:pic>
        <p:nvPicPr>
          <p:cNvPr id="17411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798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 altLang="zh-TW">
              <a:ea typeface="新細明體" charset="-120"/>
            </a:endParaRP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625056"/>
            <a:endParaRPr lang="en-US" altLang="zh-TW">
              <a:ea typeface="新細明體" charset="-120"/>
            </a:endParaRPr>
          </a:p>
        </p:txBody>
      </p:sp>
      <p:pic>
        <p:nvPicPr>
          <p:cNvPr id="18435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181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0"/>
            <a:ext cx="8911764" cy="764704"/>
          </a:xfrm>
        </p:spPr>
        <p:txBody>
          <a:bodyPr/>
          <a:lstStyle/>
          <a:p>
            <a:r>
              <a:rPr lang="zh-TW" altLang="en-US" u="sng" dirty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立穩不變的根基</a:t>
            </a:r>
            <a:endParaRPr lang="zh-TW" altLang="en-US" u="sng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-52103" y="908720"/>
            <a:ext cx="9144000" cy="5940310"/>
          </a:xfrm>
        </p:spPr>
        <p:txBody>
          <a:bodyPr/>
          <a:lstStyle/>
          <a:p>
            <a:pPr>
              <a:buClr>
                <a:srgbClr val="7DC7FF"/>
              </a:buClr>
              <a:buFont typeface="Wingdings" pitchFamily="2" charset="2"/>
              <a:buChar char="Ø"/>
            </a:pPr>
            <a:r>
              <a:rPr lang="zh-TW" altLang="en-US" dirty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神</a:t>
            </a:r>
            <a:r>
              <a:rPr lang="zh-TW" altLang="en-US" dirty="0" smtClean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自己</a:t>
            </a:r>
            <a:endParaRPr lang="en-US" altLang="zh-TW" dirty="0" smtClean="0">
              <a:solidFill>
                <a:schemeClr val="bg1"/>
              </a:solid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  <a:p>
            <a:pPr>
              <a:buClr>
                <a:srgbClr val="7DC7FF"/>
              </a:buClr>
              <a:buFont typeface="Wingdings" pitchFamily="2" charset="2"/>
              <a:buChar char="Ø"/>
            </a:pPr>
            <a:endParaRPr lang="en-US" altLang="zh-TW" dirty="0" smtClean="0">
              <a:solidFill>
                <a:schemeClr val="bg1"/>
              </a:solid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  <a:p>
            <a:pPr>
              <a:buClr>
                <a:srgbClr val="7DC7FF"/>
              </a:buClr>
              <a:buFont typeface="Wingdings" pitchFamily="2" charset="2"/>
              <a:buChar char="Ø"/>
            </a:pPr>
            <a:r>
              <a:rPr lang="zh-TW" altLang="en-US" dirty="0" smtClean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神的話</a:t>
            </a:r>
            <a:endParaRPr lang="en-US" altLang="zh-TW" dirty="0" smtClean="0">
              <a:solidFill>
                <a:schemeClr val="bg1"/>
              </a:solid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  <a:p>
            <a:pPr>
              <a:buClr>
                <a:srgbClr val="7DC7FF"/>
              </a:buClr>
              <a:buFont typeface="Wingdings" pitchFamily="2" charset="2"/>
              <a:buChar char="Ø"/>
            </a:pPr>
            <a:endParaRPr lang="en-US" altLang="zh-TW" dirty="0" smtClean="0">
              <a:solidFill>
                <a:schemeClr val="bg1"/>
              </a:solid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  <a:p>
            <a:pPr>
              <a:buClr>
                <a:srgbClr val="7DC7FF"/>
              </a:buClr>
              <a:buFont typeface="Wingdings" pitchFamily="2" charset="2"/>
              <a:buChar char="Ø"/>
            </a:pPr>
            <a:r>
              <a:rPr lang="zh-TW" altLang="en-US" dirty="0" smtClean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神</a:t>
            </a:r>
            <a:r>
              <a:rPr lang="zh-TW" altLang="en-US" dirty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的</a:t>
            </a:r>
            <a:r>
              <a:rPr lang="zh-TW" altLang="en-US" dirty="0" smtClean="0">
                <a:solidFill>
                  <a:schemeClr val="bg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約</a:t>
            </a:r>
            <a:endParaRPr lang="en-US" altLang="zh-TW" dirty="0" smtClean="0">
              <a:solidFill>
                <a:schemeClr val="bg1"/>
              </a:solid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</p:txBody>
      </p:sp>
      <p:sp>
        <p:nvSpPr>
          <p:cNvPr id="4" name="動作按鈕: 首頁 3">
            <a:hlinkClick r:id="rId2" action="ppaction://hlinksldjump" highlightClick="1"/>
          </p:cNvPr>
          <p:cNvSpPr/>
          <p:nvPr/>
        </p:nvSpPr>
        <p:spPr>
          <a:xfrm>
            <a:off x="8532811" y="0"/>
            <a:ext cx="611188" cy="582975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1721672" y="927795"/>
            <a:ext cx="7422327" cy="3539430"/>
          </a:xfrm>
          <a:prstGeom prst="rect">
            <a:avLst/>
          </a:prstGeom>
          <a:solidFill>
            <a:srgbClr val="993366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「天地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都要滅沒，你卻要長存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；天地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都要如外衣漸漸舊了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。你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要將天地如裏衣更換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，天地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就都改變了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。惟有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你永不改變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；你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的年數沒有窮盡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。」</a:t>
            </a:r>
            <a:r>
              <a:rPr lang="en-US" altLang="zh-TW" sz="28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詩</a:t>
            </a:r>
            <a:r>
              <a:rPr lang="en-US" altLang="zh-TW" sz="2800" dirty="0" smtClean="0">
                <a:latin typeface="標楷體" pitchFamily="65" charset="-120"/>
                <a:ea typeface="標楷體" pitchFamily="65" charset="-120"/>
              </a:rPr>
              <a:t>102:26-27)</a:t>
            </a:r>
            <a:endParaRPr lang="zh-TW" altLang="en-US" sz="2800" dirty="0">
              <a:latin typeface="標楷體" pitchFamily="65" charset="-120"/>
              <a:ea typeface="標楷體" pitchFamily="65" charset="-120"/>
            </a:endParaRPr>
          </a:p>
          <a:p>
            <a:pPr marL="542925" indent="-457200">
              <a:buFont typeface="Wingdings" pitchFamily="2" charset="2"/>
              <a:buChar char="ü"/>
            </a:pPr>
            <a:r>
              <a:rPr lang="zh-TW" altLang="en-US" sz="2800" dirty="0" smtClean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</a:rPr>
              <a:t>「</a:t>
            </a:r>
            <a:r>
              <a:rPr lang="zh-TW" altLang="en-US" sz="2800" dirty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</a:rPr>
              <a:t>各樣美善的恩賜和各樣全備的賞賜都是從上頭來的，從眾光之父那裏降下來的；在他並沒有改變，也沒有轉動的影兒。 」</a:t>
            </a:r>
            <a:r>
              <a:rPr lang="en-US" altLang="zh-TW" sz="2800" dirty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dirty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</a:rPr>
              <a:t>雅</a:t>
            </a:r>
            <a:r>
              <a:rPr lang="en-US" altLang="zh-TW" sz="2800" dirty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</a:rPr>
              <a:t>1:17)</a:t>
            </a:r>
          </a:p>
        </p:txBody>
      </p:sp>
      <p:sp>
        <p:nvSpPr>
          <p:cNvPr id="6" name="文字方塊 5"/>
          <p:cNvSpPr txBox="1"/>
          <p:nvPr/>
        </p:nvSpPr>
        <p:spPr>
          <a:xfrm>
            <a:off x="1736705" y="2254416"/>
            <a:ext cx="7407295" cy="286232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Clr>
                <a:srgbClr val="7DC7FF"/>
              </a:buClr>
              <a:buFont typeface="Wingdings" pitchFamily="2" charset="2"/>
              <a:buChar char="ü"/>
            </a:pPr>
            <a:r>
              <a:rPr lang="zh-TW" altLang="en-US" sz="3000" dirty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</a:rPr>
              <a:t>「耶和華應許賜福給</a:t>
            </a:r>
            <a:r>
              <a:rPr lang="zh-TW" altLang="en-US" sz="3000" u="sng" dirty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</a:rPr>
              <a:t>以色列</a:t>
            </a:r>
            <a:r>
              <a:rPr lang="zh-TW" altLang="en-US" sz="3000" dirty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</a:rPr>
              <a:t>家的話一句也沒有落空，都應驗了。」</a:t>
            </a:r>
            <a:r>
              <a:rPr lang="en-US" altLang="zh-TW" sz="3000" dirty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3000" dirty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</a:rPr>
              <a:t>書</a:t>
            </a:r>
            <a:r>
              <a:rPr lang="en-US" altLang="zh-TW" sz="3000" dirty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</a:rPr>
              <a:t>21:45)</a:t>
            </a:r>
          </a:p>
          <a:p>
            <a:pPr marL="457200" indent="-457200" algn="r">
              <a:buClr>
                <a:srgbClr val="7DC7FF"/>
              </a:buClr>
              <a:buFont typeface="Wingdings" pitchFamily="2" charset="2"/>
              <a:buChar char="ü"/>
            </a:pPr>
            <a:r>
              <a:rPr lang="zh-TW" altLang="en-US" sz="3000" dirty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</a:rPr>
              <a:t>「出於神的話，沒有一句不帶能力的。」</a:t>
            </a:r>
            <a:r>
              <a:rPr lang="en-US" altLang="zh-TW" sz="3000" dirty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3000" dirty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</a:rPr>
              <a:t>路</a:t>
            </a:r>
            <a:r>
              <a:rPr lang="en-US" altLang="zh-TW" sz="3000" dirty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</a:rPr>
              <a:t>1:37)</a:t>
            </a:r>
          </a:p>
          <a:p>
            <a:pPr marL="457200" indent="-457200" algn="r">
              <a:buClr>
                <a:srgbClr val="7DC7FF"/>
              </a:buClr>
              <a:buFont typeface="Wingdings" pitchFamily="2" charset="2"/>
              <a:buChar char="ü"/>
            </a:pPr>
            <a:r>
              <a:rPr lang="zh-TW" altLang="en-US" sz="3000" dirty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</a:rPr>
              <a:t>「天地要廢去，我的話卻不能廢去。」</a:t>
            </a:r>
            <a:r>
              <a:rPr lang="en-US" altLang="zh-TW" sz="3000" dirty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3000" dirty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</a:rPr>
              <a:t>太</a:t>
            </a:r>
            <a:r>
              <a:rPr lang="en-US" altLang="zh-TW" sz="3000" dirty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</a:rPr>
              <a:t>24:35</a:t>
            </a:r>
            <a:r>
              <a:rPr lang="en-US" altLang="zh-TW" sz="3000" dirty="0" smtClean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sz="30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1736705" y="3140968"/>
            <a:ext cx="7455844" cy="3539430"/>
          </a:xfrm>
          <a:prstGeom prst="rect">
            <a:avLst/>
          </a:prstGeom>
          <a:solidFill>
            <a:srgbClr val="FF3399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zh-TW" altLang="en-US" sz="28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「大山可以挪開，小山可以遷移；但我的慈愛必不離開你；我平安的約也不遷移。這是憐恤你的耶和華說的。」</a:t>
            </a:r>
            <a:r>
              <a:rPr lang="en-US" altLang="zh-TW" sz="24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4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賽</a:t>
            </a:r>
            <a:r>
              <a:rPr lang="en-US" altLang="zh-TW" sz="24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54:10)</a:t>
            </a:r>
            <a:endParaRPr lang="zh-TW" altLang="en-US" sz="28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「</a:t>
            </a:r>
            <a:r>
              <a:rPr lang="zh-TW" altLang="en-US" sz="28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耶和華如此說：你們若能廢棄我所立白日黑夜的約，使白日黑夜不按時輪轉，就能廢棄我與我僕人</a:t>
            </a:r>
            <a:r>
              <a:rPr lang="zh-TW" altLang="en-US" sz="2800" u="sng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大衛</a:t>
            </a:r>
            <a:r>
              <a:rPr lang="zh-TW" altLang="en-US" sz="28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所立的約，使他沒有兒子在他的寶座上為王，並能廢棄我與事奉我的祭司、</a:t>
            </a:r>
            <a:r>
              <a:rPr lang="zh-TW" altLang="en-US" sz="2800" u="sng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利未</a:t>
            </a:r>
            <a:r>
              <a:rPr lang="zh-TW" altLang="en-US" sz="28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人所立的約。 </a:t>
            </a:r>
            <a:r>
              <a:rPr lang="zh-TW" altLang="en-US" sz="2800" dirty="0" smtClean="0">
                <a:solidFill>
                  <a:schemeClr val="bg1"/>
                </a:solidFill>
                <a:ea typeface="華康中圓體" panose="020F0509000000000000" pitchFamily="49" charset="-120"/>
              </a:rPr>
              <a:t>」</a:t>
            </a:r>
            <a:r>
              <a:rPr lang="en-US" altLang="zh-TW" sz="2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耶</a:t>
            </a:r>
            <a:r>
              <a:rPr lang="en-US" altLang="zh-TW" sz="2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33:20-21)</a:t>
            </a:r>
          </a:p>
        </p:txBody>
      </p:sp>
    </p:spTree>
    <p:extLst>
      <p:ext uri="{BB962C8B-B14F-4D97-AF65-F5344CB8AC3E}">
        <p14:creationId xmlns:p14="http://schemas.microsoft.com/office/powerpoint/2010/main" val="408698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uiExpand="1" animBg="1"/>
      <p:bldP spid="5" grpId="1" uiExpand="1" animBg="1"/>
      <p:bldP spid="6" grpId="0" uiExpand="1" animBg="1"/>
      <p:bldP spid="6" grpId="1" animBg="1"/>
      <p:bldP spid="7" grpId="0" animBg="1"/>
      <p:bldP spid="7" grpId="1" animBg="1"/>
    </p:bldLst>
  </p:timing>
</p:sld>
</file>

<file path=ppt/theme/theme1.xml><?xml version="1.0" encoding="utf-8"?>
<a:theme xmlns:a="http://schemas.openxmlformats.org/drawingml/2006/main" name="Default Design">
  <a:themeElements>
    <a:clrScheme name="自訂 15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99CC"/>
      </a:hlink>
      <a:folHlink>
        <a:srgbClr val="99CC00"/>
      </a:folHlink>
    </a:clrScheme>
    <a:fontScheme name="Default Design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6871</TotalTime>
  <Words>831</Words>
  <Application>Microsoft Office PowerPoint</Application>
  <PresentationFormat>如螢幕大小 (4:3)</PresentationFormat>
  <Paragraphs>60</Paragraphs>
  <Slides>10</Slides>
  <Notes>0</Notes>
  <HiddenSlides>0</HiddenSlides>
  <MMClips>1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1" baseType="lpstr">
      <vt:lpstr>Default Design</vt:lpstr>
      <vt:lpstr>踏上更新變化的旅程       羅12:1-2</vt:lpstr>
      <vt:lpstr>(二)理所當然(周詳思考過的)的服事</vt:lpstr>
      <vt:lpstr>三、心意更新變化transformed by the renewing of your mind             思想態度與理解、人生觀、道德觀、價值觀(羅12:1-2)</vt:lpstr>
      <vt:lpstr>三、心意更新變化transformed by the renewing of your mind             思想態度與理解、人生觀、道德觀、價值觀(羅12:1-2)</vt:lpstr>
      <vt:lpstr>PowerPoint 簡報</vt:lpstr>
      <vt:lpstr>PowerPoint 簡報</vt:lpstr>
      <vt:lpstr>PowerPoint 簡報</vt:lpstr>
      <vt:lpstr>PowerPoint 簡報</vt:lpstr>
      <vt:lpstr>立穩不變的根基</vt:lpstr>
      <vt:lpstr>心意(GK3540)、心竅GK3563)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Jonathan Lin</dc:creator>
  <cp:lastModifiedBy>User</cp:lastModifiedBy>
  <cp:revision>470</cp:revision>
  <dcterms:created xsi:type="dcterms:W3CDTF">2020-01-27T23:12:26Z</dcterms:created>
  <dcterms:modified xsi:type="dcterms:W3CDTF">2020-08-22T23:49:24Z</dcterms:modified>
</cp:coreProperties>
</file>